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62" d="100"/>
          <a:sy n="62" d="100"/>
        </p:scale>
        <p:origin x="1242"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2/4/2023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2/4/2023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2/4/2023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2/4/2023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2/4/2023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2/4/2023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2/4/2023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2/4/2023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2/4/2023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2/4/2023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2/4/2023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pPr marL="457200" lvl="1" indent="0">
              <a:buNone/>
            </a:pPr>
            <a:r>
              <a:rPr lang="en-US" sz="2000" dirty="0"/>
              <a:t>Dealing with missing values using the mean() to fill them.</a:t>
            </a:r>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65329"/>
            <a:ext cx="10326708" cy="475402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lgn="l">
              <a:buNone/>
            </a:pPr>
            <a:r>
              <a:rPr lang="en-US" sz="1600" b="0" i="0" dirty="0">
                <a:solidFill>
                  <a:srgbClr val="212529"/>
                </a:solidFill>
                <a:effectLst/>
                <a:latin typeface="-apple-system"/>
              </a:rPr>
              <a:t>Data collection and data wrangling methodology</a:t>
            </a:r>
          </a:p>
          <a:p>
            <a:pPr marL="0" indent="0" algn="l">
              <a:buNone/>
            </a:pPr>
            <a:r>
              <a:rPr lang="en-US" sz="1600" b="0" i="0" dirty="0">
                <a:solidFill>
                  <a:srgbClr val="212529"/>
                </a:solidFill>
                <a:effectLst/>
                <a:latin typeface="-apple-system"/>
              </a:rPr>
              <a:t>EDA and interactive visual analytics methodology</a:t>
            </a:r>
          </a:p>
          <a:p>
            <a:pPr marL="0" indent="0" algn="l">
              <a:buNone/>
            </a:pPr>
            <a:r>
              <a:rPr lang="en-US" sz="1600" b="0" i="0" dirty="0">
                <a:solidFill>
                  <a:srgbClr val="212529"/>
                </a:solidFill>
                <a:effectLst/>
                <a:latin typeface="-apple-system"/>
              </a:rPr>
              <a:t>Predictive analysis methodology</a:t>
            </a:r>
          </a:p>
          <a:p>
            <a:pPr marL="0" indent="0" algn="l">
              <a:buNone/>
            </a:pPr>
            <a:r>
              <a:rPr lang="en-US" sz="1600" b="0" i="0" dirty="0">
                <a:solidFill>
                  <a:srgbClr val="212529"/>
                </a:solidFill>
                <a:effectLst/>
                <a:latin typeface="-apple-system"/>
              </a:rPr>
              <a:t>EDA with visualization</a:t>
            </a:r>
          </a:p>
          <a:p>
            <a:pPr marL="0" indent="0" algn="l">
              <a:buNone/>
            </a:pPr>
            <a:r>
              <a:rPr lang="en-US" sz="1600" b="0" i="0" dirty="0">
                <a:solidFill>
                  <a:srgbClr val="212529"/>
                </a:solidFill>
                <a:effectLst/>
                <a:latin typeface="-apple-system"/>
              </a:rPr>
              <a:t>EDA with SQL</a:t>
            </a:r>
          </a:p>
          <a:p>
            <a:pPr marL="0" indent="0" algn="l">
              <a:buNone/>
            </a:pPr>
            <a:r>
              <a:rPr lang="en-US" sz="1600" b="0" i="0" dirty="0">
                <a:solidFill>
                  <a:srgbClr val="212529"/>
                </a:solidFill>
                <a:effectLst/>
                <a:latin typeface="-apple-system"/>
              </a:rPr>
              <a:t>Interactive map with Folium</a:t>
            </a:r>
          </a:p>
          <a:p>
            <a:pPr marL="0" indent="0" algn="l">
              <a:buNone/>
            </a:pPr>
            <a:r>
              <a:rPr lang="en-US" sz="1600" b="0" i="0" dirty="0" err="1">
                <a:solidFill>
                  <a:srgbClr val="212529"/>
                </a:solidFill>
                <a:effectLst/>
                <a:latin typeface="-apple-system"/>
              </a:rPr>
              <a:t>Plotly</a:t>
            </a:r>
            <a:r>
              <a:rPr lang="en-US" sz="1600" b="0" i="0" dirty="0">
                <a:solidFill>
                  <a:srgbClr val="212529"/>
                </a:solidFill>
                <a:effectLst/>
                <a:latin typeface="-apple-system"/>
              </a:rPr>
              <a:t> Dash dashboard results</a:t>
            </a:r>
          </a:p>
          <a:p>
            <a:pPr marL="0" indent="0" algn="l">
              <a:buNone/>
            </a:pPr>
            <a:r>
              <a:rPr lang="en-US" sz="1600" b="0" i="0" dirty="0">
                <a:solidFill>
                  <a:srgbClr val="212529"/>
                </a:solidFill>
                <a:effectLst/>
                <a:latin typeface="-apple-system"/>
              </a:rPr>
              <a:t>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751308"/>
            <a:ext cx="10214825" cy="39358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1600" b="0" i="0" dirty="0">
                <a:solidFill>
                  <a:srgbClr val="333333"/>
                </a:solidFill>
                <a:effectLst/>
                <a:latin typeface="Source Sans Pro" panose="020B0503030403020204" pitchFamily="34" charset="0"/>
              </a:rPr>
              <a:t>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Request rocket launch data from SpaceX API with the following URL: https://api.spacexdata.com/v4/launches/past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Dealing with missing values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Divide the data in </a:t>
            </a:r>
            <a:r>
              <a:rPr lang="fr-FR" sz="7600" dirty="0" err="1">
                <a:solidFill>
                  <a:schemeClr val="bg2">
                    <a:lumMod val="50000"/>
                  </a:schemeClr>
                </a:solidFill>
                <a:latin typeface="Abadi"/>
              </a:rPr>
              <a:t>X_train</a:t>
            </a:r>
            <a:r>
              <a:rPr lang="fr-FR" sz="7600" dirty="0">
                <a:solidFill>
                  <a:schemeClr val="bg2">
                    <a:lumMod val="50000"/>
                  </a:schemeClr>
                </a:solidFill>
                <a:latin typeface="Abadi"/>
              </a:rPr>
              <a:t>, </a:t>
            </a:r>
            <a:r>
              <a:rPr lang="fr-FR" sz="7600" dirty="0" err="1">
                <a:solidFill>
                  <a:schemeClr val="bg2">
                    <a:lumMod val="50000"/>
                  </a:schemeClr>
                </a:solidFill>
                <a:latin typeface="Abadi"/>
              </a:rPr>
              <a:t>X_test</a:t>
            </a:r>
            <a:r>
              <a:rPr lang="fr-FR" sz="7600" dirty="0">
                <a:solidFill>
                  <a:schemeClr val="bg2">
                    <a:lumMod val="50000"/>
                  </a:schemeClr>
                </a:solidFill>
                <a:latin typeface="Abadi"/>
              </a:rPr>
              <a:t>, </a:t>
            </a:r>
            <a:r>
              <a:rPr lang="fr-FR" sz="7600" dirty="0" err="1">
                <a:solidFill>
                  <a:schemeClr val="bg2">
                    <a:lumMod val="50000"/>
                  </a:schemeClr>
                </a:solidFill>
                <a:latin typeface="Abadi"/>
              </a:rPr>
              <a:t>Y_train</a:t>
            </a:r>
            <a:r>
              <a:rPr lang="fr-FR" sz="7600" dirty="0">
                <a:solidFill>
                  <a:schemeClr val="bg2">
                    <a:lumMod val="50000"/>
                  </a:schemeClr>
                </a:solidFill>
                <a:latin typeface="Abadi"/>
              </a:rPr>
              <a:t>, </a:t>
            </a:r>
            <a:r>
              <a:rPr lang="fr-FR" sz="7600" dirty="0" err="1">
                <a:solidFill>
                  <a:schemeClr val="bg2">
                    <a:lumMod val="50000"/>
                  </a:schemeClr>
                </a:solidFill>
                <a:latin typeface="Abadi"/>
              </a:rPr>
              <a:t>Y_test</a:t>
            </a:r>
            <a:r>
              <a:rPr lang="fr-FR" sz="7600" dirty="0">
                <a:solidFill>
                  <a:schemeClr val="bg2">
                    <a:lumMod val="50000"/>
                  </a:schemeClr>
                </a:solidFill>
                <a:latin typeface="Abadi"/>
              </a:rPr>
              <a:t> and </a:t>
            </a:r>
            <a:r>
              <a:rPr lang="en-US" sz="7600" dirty="0">
                <a:solidFill>
                  <a:schemeClr val="bg2">
                    <a:lumMod val="50000"/>
                  </a:schemeClr>
                </a:solidFill>
                <a:latin typeface="Abadi"/>
              </a:rPr>
              <a:t>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457200" lvl="1" indent="0">
              <a:buNone/>
            </a:pPr>
            <a:endParaRPr lang="en-US" sz="2000" dirty="0">
              <a:solidFill>
                <a:schemeClr val="accent3">
                  <a:lumMod val="25000"/>
                </a:schemeClr>
              </a:solidFill>
              <a:latin typeface="Abadi" panose="020B0604020104020204" pitchFamily="34" charset="0"/>
            </a:endParaRPr>
          </a:p>
          <a:p>
            <a:pPr marL="457200" lvl="1" indent="0">
              <a:buNone/>
            </a:pPr>
            <a:r>
              <a:rPr lang="en-US" sz="2000" dirty="0">
                <a:solidFill>
                  <a:schemeClr val="accent3">
                    <a:lumMod val="25000"/>
                  </a:schemeClr>
                </a:solidFill>
                <a:latin typeface="Abadi" panose="020B0604020104020204" pitchFamily="34" charset="0"/>
              </a:rPr>
              <a:t>Request rocket launch data from SpaceX API with the URL</a:t>
            </a:r>
          </a:p>
          <a:p>
            <a:pPr marL="457200" lvl="1" indent="0">
              <a:buNone/>
            </a:pPr>
            <a:r>
              <a:rPr lang="en-US" sz="2000" dirty="0">
                <a:solidFill>
                  <a:schemeClr val="accent3">
                    <a:lumMod val="25000"/>
                  </a:schemeClr>
                </a:solidFill>
                <a:latin typeface="Abadi" panose="020B0604020104020204" pitchFamily="34" charset="0"/>
              </a:rPr>
              <a:t>Turn the </a:t>
            </a:r>
            <a:r>
              <a:rPr lang="en-US" sz="2000" dirty="0" err="1">
                <a:solidFill>
                  <a:schemeClr val="accent3">
                    <a:lumMod val="25000"/>
                  </a:schemeClr>
                </a:solidFill>
                <a:latin typeface="Abadi" panose="020B0604020104020204" pitchFamily="34" charset="0"/>
              </a:rPr>
              <a:t>json</a:t>
            </a:r>
            <a:r>
              <a:rPr lang="en-US" sz="2000" dirty="0">
                <a:solidFill>
                  <a:schemeClr val="accent3">
                    <a:lumMod val="25000"/>
                  </a:schemeClr>
                </a:solidFill>
                <a:latin typeface="Abadi" panose="020B0604020104020204" pitchFamily="34" charset="0"/>
              </a:rPr>
              <a:t> in a pandas </a:t>
            </a:r>
            <a:r>
              <a:rPr lang="en-US" sz="2000" dirty="0" err="1">
                <a:solidFill>
                  <a:schemeClr val="accent3">
                    <a:lumMod val="25000"/>
                  </a:schemeClr>
                </a:solidFill>
                <a:latin typeface="Abadi" panose="020B0604020104020204" pitchFamily="34" charset="0"/>
              </a:rPr>
              <a:t>dataframe</a:t>
            </a:r>
            <a:endParaRPr lang="en-US" sz="2000" dirty="0">
              <a:solidFill>
                <a:schemeClr val="accent3">
                  <a:lumMod val="25000"/>
                </a:schemeClr>
              </a:solidFill>
              <a:latin typeface="Abadi" panose="020B0604020104020204" pitchFamily="34" charset="0"/>
            </a:endParaRPr>
          </a:p>
          <a:p>
            <a:pPr marL="457200" lvl="1" indent="0">
              <a:buNone/>
            </a:pPr>
            <a:r>
              <a:rPr lang="en-US" sz="2000" dirty="0">
                <a:solidFill>
                  <a:schemeClr val="accent3">
                    <a:lumMod val="25000"/>
                  </a:schemeClr>
                </a:solidFill>
                <a:latin typeface="Abadi" panose="020B0604020104020204" pitchFamily="34" charset="0"/>
              </a:rPr>
              <a:t>Use the API again to get information about the launches using the IDs given for each launch</a:t>
            </a:r>
          </a:p>
          <a:p>
            <a:pPr marL="457200" lvl="1" indent="0">
              <a:buNone/>
            </a:pPr>
            <a:r>
              <a:rPr lang="en-US" sz="2000" dirty="0">
                <a:solidFill>
                  <a:schemeClr val="accent3">
                    <a:lumMod val="25000"/>
                  </a:schemeClr>
                </a:solidFill>
                <a:latin typeface="Abadi" panose="020B0604020104020204" pitchFamily="34" charset="0"/>
              </a:rPr>
              <a:t>Filter the </a:t>
            </a:r>
            <a:r>
              <a:rPr lang="en-US" sz="2000" dirty="0" err="1">
                <a:solidFill>
                  <a:schemeClr val="accent3">
                    <a:lumMod val="25000"/>
                  </a:schemeClr>
                </a:solidFill>
                <a:latin typeface="Abadi" panose="020B0604020104020204" pitchFamily="34" charset="0"/>
              </a:rPr>
              <a:t>dataframe</a:t>
            </a:r>
            <a:r>
              <a:rPr lang="en-US" sz="2000" dirty="0">
                <a:solidFill>
                  <a:schemeClr val="accent3">
                    <a:lumMod val="25000"/>
                  </a:schemeClr>
                </a:solidFill>
                <a:latin typeface="Abadi" panose="020B0604020104020204" pitchFamily="34" charset="0"/>
              </a:rPr>
              <a:t> to only include Falcon 9 launches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145</TotalTime>
  <Words>1559</Words>
  <Application>Microsoft Office PowerPoint</Application>
  <PresentationFormat>Widescreen</PresentationFormat>
  <Paragraphs>249</Paragraphs>
  <Slides>47</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Abadi</vt:lpstr>
      <vt:lpstr>-apple-system</vt:lpstr>
      <vt:lpstr>Arial</vt:lpstr>
      <vt:lpstr>Calibri</vt:lpstr>
      <vt:lpstr>Calibri Light</vt:lpstr>
      <vt:lpstr>IBM Plex Mono SemiBold</vt:lpstr>
      <vt:lpstr>IBM Plex Mono Text</vt:lpstr>
      <vt:lpstr>Source Sans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Irina</cp:lastModifiedBy>
  <cp:revision>199</cp:revision>
  <dcterms:created xsi:type="dcterms:W3CDTF">2021-04-29T18:58:34Z</dcterms:created>
  <dcterms:modified xsi:type="dcterms:W3CDTF">2023-02-04T22:07:21Z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